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League Spartan"/>
      <p:regular r:id="rId27"/>
      <p:bold r:id="rId28"/>
    </p:embeddedFont>
    <p:embeddedFont>
      <p:font typeface="EB Garamond"/>
      <p:regular r:id="rId29"/>
      <p:bold r:id="rId30"/>
      <p:italic r:id="rId31"/>
      <p:boldItalic r:id="rId32"/>
    </p:embeddedFont>
    <p:embeddedFont>
      <p:font typeface="Merriweather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eagueSpartan-bold.fntdata"/><Relationship Id="rId27" Type="http://schemas.openxmlformats.org/officeDocument/2006/relationships/font" Target="fonts/LeagueSpartan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EBGaramon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EBGaramond-italic.fntdata"/><Relationship Id="rId30" Type="http://schemas.openxmlformats.org/officeDocument/2006/relationships/font" Target="fonts/EBGaramond-bold.fntdata"/><Relationship Id="rId11" Type="http://schemas.openxmlformats.org/officeDocument/2006/relationships/slide" Target="slides/slide5.xml"/><Relationship Id="rId33" Type="http://schemas.openxmlformats.org/officeDocument/2006/relationships/font" Target="fonts/Merriweather-regular.fntdata"/><Relationship Id="rId10" Type="http://schemas.openxmlformats.org/officeDocument/2006/relationships/slide" Target="slides/slide4.xml"/><Relationship Id="rId32" Type="http://schemas.openxmlformats.org/officeDocument/2006/relationships/font" Target="fonts/EBGaramond-boldItalic.fntdata"/><Relationship Id="rId13" Type="http://schemas.openxmlformats.org/officeDocument/2006/relationships/slide" Target="slides/slide7.xml"/><Relationship Id="rId35" Type="http://schemas.openxmlformats.org/officeDocument/2006/relationships/font" Target="fonts/Merriweather-italic.fntdata"/><Relationship Id="rId12" Type="http://schemas.openxmlformats.org/officeDocument/2006/relationships/slide" Target="slides/slide6.xml"/><Relationship Id="rId34" Type="http://schemas.openxmlformats.org/officeDocument/2006/relationships/font" Target="fonts/Merriweather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Merriweather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8bb6773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88bb6773b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f9dd87b34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cf9dd87b34_2_1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f9dd87b34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cf9dd87b34_2_1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cf9dd87b34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cf9dd87b34_2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f9dd87b34_2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3cf9dd87b34_2_1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cf9dd87b34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cf9dd87b34_2_1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cf9dd87b34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cf9dd87b34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cf9dd87b34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cf9dd87b34_2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cf9dd87b34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cf9dd87b34_2_1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f9dd87b34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cf9dd87b34_2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f9dd87b34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cf9dd87b34_2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8bb6773b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8bb6773b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cf9dd87b3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cf9dd87b34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f9dd87b34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cf9dd87b34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f9dd87b34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cf9dd87b34_2_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cf9dd87b34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3cf9dd87b34_2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cf9dd87b34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cf9dd87b34_2_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cf9dd87b34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cf9dd87b34_2_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f9dd87b34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cf9dd87b34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cf9dd87b34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cf9dd87b34_2_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31.png"/><Relationship Id="rId5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35.png"/><Relationship Id="rId11" Type="http://schemas.openxmlformats.org/officeDocument/2006/relationships/image" Target="../media/image28.png"/><Relationship Id="rId10" Type="http://schemas.openxmlformats.org/officeDocument/2006/relationships/image" Target="../media/image41.png"/><Relationship Id="rId9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40.png"/><Relationship Id="rId8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2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BE6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 flipH="1">
            <a:off x="-800488" y="2412587"/>
            <a:ext cx="7938921" cy="3052318"/>
          </a:xfrm>
          <a:custGeom>
            <a:rect b="b" l="l" r="r" t="t"/>
            <a:pathLst>
              <a:path extrusionOk="0" h="6104635" w="15877841">
                <a:moveTo>
                  <a:pt x="15877841" y="0"/>
                </a:moveTo>
                <a:lnTo>
                  <a:pt x="0" y="0"/>
                </a:lnTo>
                <a:lnTo>
                  <a:pt x="0" y="6104635"/>
                </a:lnTo>
                <a:lnTo>
                  <a:pt x="15877841" y="6104635"/>
                </a:lnTo>
                <a:lnTo>
                  <a:pt x="1587784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7894" l="0" r="-19710" t="0"/>
            </a:stretch>
          </a:blipFill>
          <a:ln>
            <a:noFill/>
          </a:ln>
        </p:spPr>
      </p:sp>
      <p:sp>
        <p:nvSpPr>
          <p:cNvPr id="130" name="Google Shape;130;p25"/>
          <p:cNvSpPr/>
          <p:nvPr/>
        </p:nvSpPr>
        <p:spPr>
          <a:xfrm>
            <a:off x="8525501" y="321481"/>
            <a:ext cx="208299" cy="385739"/>
          </a:xfrm>
          <a:custGeom>
            <a:rect b="b" l="l" r="r" t="t"/>
            <a:pathLst>
              <a:path extrusionOk="0" h="771477" w="416597">
                <a:moveTo>
                  <a:pt x="0" y="0"/>
                </a:moveTo>
                <a:lnTo>
                  <a:pt x="416598" y="0"/>
                </a:lnTo>
                <a:lnTo>
                  <a:pt x="416598" y="771476"/>
                </a:lnTo>
                <a:lnTo>
                  <a:pt x="0" y="771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31" name="Google Shape;131;p25"/>
          <p:cNvCxnSpPr/>
          <p:nvPr/>
        </p:nvCxnSpPr>
        <p:spPr>
          <a:xfrm>
            <a:off x="-244678" y="4638675"/>
            <a:ext cx="9633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25"/>
          <p:cNvSpPr/>
          <p:nvPr/>
        </p:nvSpPr>
        <p:spPr>
          <a:xfrm>
            <a:off x="1085449" y="613231"/>
            <a:ext cx="3412536" cy="2050779"/>
          </a:xfrm>
          <a:custGeom>
            <a:rect b="b" l="l" r="r" t="t"/>
            <a:pathLst>
              <a:path extrusionOk="0" h="3446688" w="6013279">
                <a:moveTo>
                  <a:pt x="0" y="0"/>
                </a:moveTo>
                <a:lnTo>
                  <a:pt x="6013278" y="0"/>
                </a:lnTo>
                <a:lnTo>
                  <a:pt x="6013278" y="3446688"/>
                </a:lnTo>
                <a:lnTo>
                  <a:pt x="0" y="3446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3" name="Google Shape;133;p25" title="Untitled design (6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8150" y="238450"/>
            <a:ext cx="2800350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/>
        </p:nvSpPr>
        <p:spPr>
          <a:xfrm>
            <a:off x="2802600" y="3427588"/>
            <a:ext cx="35388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March 12, 2026</a:t>
            </a:r>
            <a:endParaRPr b="1" sz="2300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08" name="Google Shape;208;p34"/>
          <p:cNvSpPr/>
          <p:nvPr/>
        </p:nvSpPr>
        <p:spPr>
          <a:xfrm>
            <a:off x="5757785" y="902996"/>
            <a:ext cx="2481904" cy="3896174"/>
          </a:xfrm>
          <a:custGeom>
            <a:rect b="b" l="l" r="r" t="t"/>
            <a:pathLst>
              <a:path extrusionOk="0" h="7792347" w="4963808">
                <a:moveTo>
                  <a:pt x="0" y="0"/>
                </a:moveTo>
                <a:lnTo>
                  <a:pt x="4963808" y="0"/>
                </a:lnTo>
                <a:lnTo>
                  <a:pt x="4963808" y="7792347"/>
                </a:lnTo>
                <a:lnTo>
                  <a:pt x="0" y="7792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34"/>
          <p:cNvSpPr txBox="1"/>
          <p:nvPr/>
        </p:nvSpPr>
        <p:spPr>
          <a:xfrm>
            <a:off x="2431033" y="125253"/>
            <a:ext cx="428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Jesus is Fully Present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879759" y="864896"/>
            <a:ext cx="4161962" cy="3990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9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Jesus is present whole and entire in each of the Eucharistic species.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Christ is fully present in the host.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Christ is fully present in the chalice.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Even a small fragment contains the whole Christ.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/>
          <p:nvPr/>
        </p:nvSpPr>
        <p:spPr>
          <a:xfrm rot="10800000"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16" name="Google Shape;216;p35"/>
          <p:cNvSpPr/>
          <p:nvPr/>
        </p:nvSpPr>
        <p:spPr>
          <a:xfrm>
            <a:off x="691833" y="857935"/>
            <a:ext cx="3021289" cy="4028386"/>
          </a:xfrm>
          <a:custGeom>
            <a:rect b="b" l="l" r="r" t="t"/>
            <a:pathLst>
              <a:path extrusionOk="0" h="8056771" w="6042578">
                <a:moveTo>
                  <a:pt x="0" y="0"/>
                </a:moveTo>
                <a:lnTo>
                  <a:pt x="6042578" y="0"/>
                </a:lnTo>
                <a:lnTo>
                  <a:pt x="6042578" y="8056771"/>
                </a:lnTo>
                <a:lnTo>
                  <a:pt x="0" y="8056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35"/>
          <p:cNvSpPr txBox="1"/>
          <p:nvPr/>
        </p:nvSpPr>
        <p:spPr>
          <a:xfrm>
            <a:off x="1811647" y="217854"/>
            <a:ext cx="5520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The Eucharist is a Sacrifice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4048602" y="1243333"/>
            <a:ext cx="46386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 Eucharist is the same sacrifice as Christ’s sacrifice on the Cross.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Made present in a sacramental and unbloody manner.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 Mass does not repeat Christ’s sacrifice but re-presents it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24" name="Google Shape;224;p36"/>
          <p:cNvSpPr/>
          <p:nvPr/>
        </p:nvSpPr>
        <p:spPr>
          <a:xfrm>
            <a:off x="4327946" y="1238249"/>
            <a:ext cx="4371785" cy="2912702"/>
          </a:xfrm>
          <a:custGeom>
            <a:rect b="b" l="l" r="r" t="t"/>
            <a:pathLst>
              <a:path extrusionOk="0" h="5825403" w="8743570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36"/>
          <p:cNvSpPr txBox="1"/>
          <p:nvPr/>
        </p:nvSpPr>
        <p:spPr>
          <a:xfrm>
            <a:off x="2907097" y="125253"/>
            <a:ext cx="3329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Holy Communion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6" name="Google Shape;226;p36"/>
          <p:cNvSpPr txBox="1"/>
          <p:nvPr/>
        </p:nvSpPr>
        <p:spPr>
          <a:xfrm>
            <a:off x="381697" y="1015697"/>
            <a:ext cx="3756300" cy="3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Strengthens charity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Forgives venial sins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Deepens union with the Church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Nourishes the spiritual life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Spiritual food for the soul, just as ordinary food nourishes the body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32" name="Google Shape;232;p37"/>
          <p:cNvSpPr/>
          <p:nvPr/>
        </p:nvSpPr>
        <p:spPr>
          <a:xfrm>
            <a:off x="383930" y="1436392"/>
            <a:ext cx="4545577" cy="2754896"/>
          </a:xfrm>
          <a:custGeom>
            <a:rect b="b" l="l" r="r" t="t"/>
            <a:pathLst>
              <a:path extrusionOk="0" h="5509791" w="9091154">
                <a:moveTo>
                  <a:pt x="0" y="0"/>
                </a:moveTo>
                <a:lnTo>
                  <a:pt x="9091155" y="0"/>
                </a:lnTo>
                <a:lnTo>
                  <a:pt x="9091155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37"/>
          <p:cNvSpPr txBox="1"/>
          <p:nvPr/>
        </p:nvSpPr>
        <p:spPr>
          <a:xfrm>
            <a:off x="514350" y="125253"/>
            <a:ext cx="8111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Conditions for receiving Holy Communion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5482721" y="1436388"/>
            <a:ext cx="2724600" cy="30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Be in a state of grace (free from mortal sin)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Believe in the Real Presence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Observe the Eucharistic fast (usually one hour before Communion)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40" name="Google Shape;240;p38"/>
          <p:cNvSpPr/>
          <p:nvPr/>
        </p:nvSpPr>
        <p:spPr>
          <a:xfrm flipH="1">
            <a:off x="4572000" y="0"/>
            <a:ext cx="4572000" cy="5143500"/>
          </a:xfrm>
          <a:custGeom>
            <a:rect b="b" l="l" r="r" t="t"/>
            <a:pathLst>
              <a:path extrusionOk="0" h="10287000" w="9144000">
                <a:moveTo>
                  <a:pt x="9144000" y="0"/>
                </a:moveTo>
                <a:lnTo>
                  <a:pt x="0" y="0"/>
                </a:lnTo>
                <a:lnTo>
                  <a:pt x="0" y="10287000"/>
                </a:lnTo>
                <a:lnTo>
                  <a:pt x="9144000" y="10287000"/>
                </a:lnTo>
                <a:lnTo>
                  <a:pt x="91440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68856" t="0"/>
            </a:stretch>
          </a:blipFill>
          <a:ln>
            <a:noFill/>
          </a:ln>
        </p:spPr>
      </p:sp>
      <p:sp>
        <p:nvSpPr>
          <p:cNvPr id="241" name="Google Shape;241;p38"/>
          <p:cNvSpPr txBox="1"/>
          <p:nvPr/>
        </p:nvSpPr>
        <p:spPr>
          <a:xfrm>
            <a:off x="141294" y="331744"/>
            <a:ext cx="426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Eucharistic Adoration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515898" y="1441195"/>
            <a:ext cx="3519331" cy="2601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Christ remains present in the consecrated hosts reserved in the tabernacle.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Adoration expresses the Church’s faith that Christ is truly present in the Eucharist even outside the celebration of Mass.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48" name="Google Shape;248;p39"/>
          <p:cNvSpPr/>
          <p:nvPr/>
        </p:nvSpPr>
        <p:spPr>
          <a:xfrm>
            <a:off x="848974" y="764524"/>
            <a:ext cx="1930109" cy="3309624"/>
          </a:xfrm>
          <a:custGeom>
            <a:rect b="b" l="l" r="r" t="t"/>
            <a:pathLst>
              <a:path extrusionOk="0" h="5706248" w="3327775">
                <a:moveTo>
                  <a:pt x="0" y="0"/>
                </a:moveTo>
                <a:lnTo>
                  <a:pt x="3327775" y="0"/>
                </a:lnTo>
                <a:lnTo>
                  <a:pt x="3327775" y="5706248"/>
                </a:lnTo>
                <a:lnTo>
                  <a:pt x="0" y="570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39"/>
          <p:cNvSpPr/>
          <p:nvPr/>
        </p:nvSpPr>
        <p:spPr>
          <a:xfrm>
            <a:off x="2782201" y="764524"/>
            <a:ext cx="2794899" cy="3309624"/>
          </a:xfrm>
          <a:custGeom>
            <a:rect b="b" l="l" r="r" t="t"/>
            <a:pathLst>
              <a:path extrusionOk="0" h="5706248" w="4818792">
                <a:moveTo>
                  <a:pt x="0" y="0"/>
                </a:moveTo>
                <a:lnTo>
                  <a:pt x="4818792" y="0"/>
                </a:lnTo>
                <a:lnTo>
                  <a:pt x="4818792" y="5706248"/>
                </a:lnTo>
                <a:lnTo>
                  <a:pt x="0" y="570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392" r="-10024" t="0"/>
            </a:stretch>
          </a:blipFill>
          <a:ln>
            <a:noFill/>
          </a:ln>
        </p:spPr>
      </p:sp>
      <p:sp>
        <p:nvSpPr>
          <p:cNvPr id="250" name="Google Shape;250;p39"/>
          <p:cNvSpPr/>
          <p:nvPr/>
        </p:nvSpPr>
        <p:spPr>
          <a:xfrm>
            <a:off x="5442822" y="764524"/>
            <a:ext cx="2796509" cy="3309624"/>
          </a:xfrm>
          <a:custGeom>
            <a:rect b="b" l="l" r="r" t="t"/>
            <a:pathLst>
              <a:path extrusionOk="0" h="5706248" w="4821568">
                <a:moveTo>
                  <a:pt x="0" y="0"/>
                </a:moveTo>
                <a:lnTo>
                  <a:pt x="4821568" y="0"/>
                </a:lnTo>
                <a:lnTo>
                  <a:pt x="4821568" y="5706248"/>
                </a:lnTo>
                <a:lnTo>
                  <a:pt x="0" y="570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018" l="-2855" r="-3114" t="-4385"/>
            </a:stretch>
          </a:blipFill>
          <a:ln>
            <a:noFill/>
          </a:ln>
        </p:spPr>
      </p:sp>
      <p:sp>
        <p:nvSpPr>
          <p:cNvPr id="251" name="Google Shape;251;p39"/>
          <p:cNvSpPr txBox="1"/>
          <p:nvPr/>
        </p:nvSpPr>
        <p:spPr>
          <a:xfrm>
            <a:off x="2636946" y="125023"/>
            <a:ext cx="324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Mystery of Faith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2" name="Google Shape;252;p39"/>
          <p:cNvSpPr txBox="1"/>
          <p:nvPr/>
        </p:nvSpPr>
        <p:spPr>
          <a:xfrm>
            <a:off x="2198923" y="4114875"/>
            <a:ext cx="41187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Requires trust in the words of Christ and the teaching authority of the Church.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58" name="Google Shape;258;p40"/>
          <p:cNvSpPr/>
          <p:nvPr/>
        </p:nvSpPr>
        <p:spPr>
          <a:xfrm>
            <a:off x="3055966" y="1476185"/>
            <a:ext cx="3032067" cy="2381916"/>
          </a:xfrm>
          <a:custGeom>
            <a:rect b="b" l="l" r="r" t="t"/>
            <a:pathLst>
              <a:path extrusionOk="0" h="4763832" w="6064134">
                <a:moveTo>
                  <a:pt x="0" y="0"/>
                </a:moveTo>
                <a:lnTo>
                  <a:pt x="6064134" y="0"/>
                </a:lnTo>
                <a:lnTo>
                  <a:pt x="6064134" y="4763832"/>
                </a:lnTo>
                <a:lnTo>
                  <a:pt x="0" y="4763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931" l="0" r="-19192" t="0"/>
            </a:stretch>
          </a:blipFill>
          <a:ln>
            <a:noFill/>
          </a:ln>
        </p:spPr>
      </p:sp>
      <p:sp>
        <p:nvSpPr>
          <p:cNvPr id="259" name="Google Shape;259;p40"/>
          <p:cNvSpPr txBox="1"/>
          <p:nvPr/>
        </p:nvSpPr>
        <p:spPr>
          <a:xfrm>
            <a:off x="2501429" y="125253"/>
            <a:ext cx="4141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Prepare and Respond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0" name="Google Shape;260;p40"/>
          <p:cNvSpPr txBox="1"/>
          <p:nvPr/>
        </p:nvSpPr>
        <p:spPr>
          <a:xfrm>
            <a:off x="133343" y="1170449"/>
            <a:ext cx="2817848" cy="2964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Prayer before Mass</a:t>
            </a:r>
            <a:endParaRPr sz="7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Repentance for sins</a:t>
            </a:r>
            <a:endParaRPr sz="7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Attentiveness during the liturgy</a:t>
            </a:r>
            <a:endParaRPr sz="7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Gratitude after receiving Communion</a:t>
            </a:r>
            <a:endParaRPr sz="7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Spend time in thanksgiving after Communion because this is the moment when Christ is sacramentally present within us.</a:t>
            </a:r>
            <a:endParaRPr sz="7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0"/>
          <p:cNvSpPr txBox="1"/>
          <p:nvPr/>
        </p:nvSpPr>
        <p:spPr>
          <a:xfrm>
            <a:off x="6192808" y="1256824"/>
            <a:ext cx="2791800" cy="26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Faith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Reverence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Gratitude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Love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By receiving Christ, we are also sent to bring His love into the world.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67" name="Google Shape;267;p41"/>
          <p:cNvSpPr txBox="1"/>
          <p:nvPr/>
        </p:nvSpPr>
        <p:spPr>
          <a:xfrm>
            <a:off x="2531194" y="125253"/>
            <a:ext cx="408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Discussion Questions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573213" y="752025"/>
            <a:ext cx="7997700" cy="4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2100"/>
              <a:buFont typeface="Arial"/>
              <a:buAutoNum type="arabicPeriod"/>
            </a:pPr>
            <a:r>
              <a:rPr b="1" i="0" lang="en" sz="21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What does it mean to you that Jesus is truly present in the Eucharist?</a:t>
            </a:r>
            <a:endParaRPr b="1" i="0" sz="21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B420A"/>
              </a:solidFill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2100"/>
              <a:buFont typeface="Arial"/>
              <a:buAutoNum type="arabicPeriod"/>
            </a:pPr>
            <a:r>
              <a:rPr b="1" i="0" lang="en" sz="21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Why do you think Jesus chose to remain with us in this sacrament?</a:t>
            </a:r>
            <a:endParaRPr b="1" i="0" sz="21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B420A"/>
              </a:solidFill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2100"/>
              <a:buFont typeface="Arial"/>
              <a:buAutoNum type="arabicPeriod"/>
            </a:pPr>
            <a:r>
              <a:rPr b="1" i="0" lang="en" sz="21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How does receiving Communion strengthen your relationship with Christ?</a:t>
            </a:r>
            <a:endParaRPr b="1" i="0" sz="21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B420A"/>
              </a:solidFill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2100"/>
              <a:buFont typeface="Arial"/>
              <a:buAutoNum type="arabicPeriod"/>
            </a:pPr>
            <a:r>
              <a:rPr b="1" i="0" lang="en" sz="21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What practices can help us prepare more reverently for the Eucharist</a:t>
            </a:r>
            <a:endParaRPr sz="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74" name="Google Shape;274;p42"/>
          <p:cNvSpPr/>
          <p:nvPr/>
        </p:nvSpPr>
        <p:spPr>
          <a:xfrm>
            <a:off x="1508838" y="1122621"/>
            <a:ext cx="1569911" cy="2686383"/>
          </a:xfrm>
          <a:custGeom>
            <a:rect b="b" l="l" r="r" t="t"/>
            <a:pathLst>
              <a:path extrusionOk="0" h="7163689" w="4186428">
                <a:moveTo>
                  <a:pt x="0" y="0"/>
                </a:moveTo>
                <a:lnTo>
                  <a:pt x="4186428" y="0"/>
                </a:lnTo>
                <a:lnTo>
                  <a:pt x="4186428" y="7163689"/>
                </a:lnTo>
                <a:lnTo>
                  <a:pt x="0" y="7163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1" t="0"/>
            </a:stretch>
          </a:blipFill>
          <a:ln>
            <a:noFill/>
          </a:ln>
        </p:spPr>
      </p:sp>
      <p:sp>
        <p:nvSpPr>
          <p:cNvPr id="275" name="Google Shape;275;p42"/>
          <p:cNvSpPr/>
          <p:nvPr/>
        </p:nvSpPr>
        <p:spPr>
          <a:xfrm>
            <a:off x="3479189" y="1309840"/>
            <a:ext cx="4370283" cy="2458273"/>
          </a:xfrm>
          <a:custGeom>
            <a:rect b="b" l="l" r="r" t="t"/>
            <a:pathLst>
              <a:path extrusionOk="0" h="5121402" w="9104757">
                <a:moveTo>
                  <a:pt x="0" y="0"/>
                </a:moveTo>
                <a:lnTo>
                  <a:pt x="9104757" y="0"/>
                </a:lnTo>
                <a:lnTo>
                  <a:pt x="9104757" y="5121402"/>
                </a:lnTo>
                <a:lnTo>
                  <a:pt x="0" y="5121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42"/>
          <p:cNvSpPr txBox="1"/>
          <p:nvPr/>
        </p:nvSpPr>
        <p:spPr>
          <a:xfrm>
            <a:off x="1450100" y="3888725"/>
            <a:ext cx="16668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RECEIVING ON THE HAND</a:t>
            </a:r>
            <a:endParaRPr sz="700"/>
          </a:p>
        </p:txBody>
      </p:sp>
      <p:sp>
        <p:nvSpPr>
          <p:cNvPr id="277" name="Google Shape;277;p42"/>
          <p:cNvSpPr txBox="1"/>
          <p:nvPr/>
        </p:nvSpPr>
        <p:spPr>
          <a:xfrm>
            <a:off x="4711338" y="3851185"/>
            <a:ext cx="24048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RECEIVING ON THE TONGUE</a:t>
            </a:r>
            <a:endParaRPr sz="700"/>
          </a:p>
        </p:txBody>
      </p:sp>
      <p:sp>
        <p:nvSpPr>
          <p:cNvPr id="278" name="Google Shape;278;p42"/>
          <p:cNvSpPr txBox="1"/>
          <p:nvPr/>
        </p:nvSpPr>
        <p:spPr>
          <a:xfrm>
            <a:off x="2248360" y="329753"/>
            <a:ext cx="4647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Receiving the Eucharist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84" name="Google Shape;284;p43"/>
          <p:cNvSpPr/>
          <p:nvPr/>
        </p:nvSpPr>
        <p:spPr>
          <a:xfrm>
            <a:off x="638025" y="1530154"/>
            <a:ext cx="843986" cy="1309633"/>
          </a:xfrm>
          <a:custGeom>
            <a:rect b="b" l="l" r="r" t="t"/>
            <a:pathLst>
              <a:path extrusionOk="0" h="2619265" w="1687971">
                <a:moveTo>
                  <a:pt x="0" y="0"/>
                </a:moveTo>
                <a:lnTo>
                  <a:pt x="1687971" y="0"/>
                </a:lnTo>
                <a:lnTo>
                  <a:pt x="1687971" y="2619266"/>
                </a:lnTo>
                <a:lnTo>
                  <a:pt x="0" y="2619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43"/>
          <p:cNvSpPr/>
          <p:nvPr/>
        </p:nvSpPr>
        <p:spPr>
          <a:xfrm>
            <a:off x="2246600" y="1728040"/>
            <a:ext cx="835718" cy="1111747"/>
          </a:xfrm>
          <a:custGeom>
            <a:rect b="b" l="l" r="r" t="t"/>
            <a:pathLst>
              <a:path extrusionOk="0" h="2223494" w="1671437">
                <a:moveTo>
                  <a:pt x="0" y="0"/>
                </a:moveTo>
                <a:lnTo>
                  <a:pt x="1671437" y="0"/>
                </a:lnTo>
                <a:lnTo>
                  <a:pt x="1671437" y="2223495"/>
                </a:lnTo>
                <a:lnTo>
                  <a:pt x="0" y="222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43"/>
          <p:cNvSpPr/>
          <p:nvPr/>
        </p:nvSpPr>
        <p:spPr>
          <a:xfrm>
            <a:off x="3503593" y="1385653"/>
            <a:ext cx="939896" cy="717042"/>
          </a:xfrm>
          <a:custGeom>
            <a:rect b="b" l="l" r="r" t="t"/>
            <a:pathLst>
              <a:path extrusionOk="0" h="1912112" w="2506388">
                <a:moveTo>
                  <a:pt x="0" y="0"/>
                </a:moveTo>
                <a:lnTo>
                  <a:pt x="2506388" y="0"/>
                </a:lnTo>
                <a:lnTo>
                  <a:pt x="2506388" y="1912112"/>
                </a:lnTo>
                <a:lnTo>
                  <a:pt x="0" y="191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696" l="0" r="0" t="0"/>
            </a:stretch>
          </a:blipFill>
          <a:ln>
            <a:noFill/>
          </a:ln>
        </p:spPr>
      </p:sp>
      <p:sp>
        <p:nvSpPr>
          <p:cNvPr id="287" name="Google Shape;287;p43"/>
          <p:cNvSpPr/>
          <p:nvPr/>
        </p:nvSpPr>
        <p:spPr>
          <a:xfrm>
            <a:off x="4098688" y="1450482"/>
            <a:ext cx="442293" cy="442293"/>
          </a:xfrm>
          <a:custGeom>
            <a:rect b="b" l="l" r="r" t="t"/>
            <a:pathLst>
              <a:path extrusionOk="0" h="1179449" w="1179449">
                <a:moveTo>
                  <a:pt x="0" y="0"/>
                </a:moveTo>
                <a:lnTo>
                  <a:pt x="1179449" y="0"/>
                </a:lnTo>
                <a:lnTo>
                  <a:pt x="1179449" y="1179449"/>
                </a:lnTo>
                <a:lnTo>
                  <a:pt x="0" y="1179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3" l="0" r="3" t="0"/>
            </a:stretch>
          </a:blipFill>
          <a:ln>
            <a:noFill/>
          </a:ln>
        </p:spPr>
      </p:sp>
      <p:sp>
        <p:nvSpPr>
          <p:cNvPr id="288" name="Google Shape;288;p43"/>
          <p:cNvSpPr/>
          <p:nvPr/>
        </p:nvSpPr>
        <p:spPr>
          <a:xfrm>
            <a:off x="3700110" y="2312042"/>
            <a:ext cx="644341" cy="491565"/>
          </a:xfrm>
          <a:custGeom>
            <a:rect b="b" l="l" r="r" t="t"/>
            <a:pathLst>
              <a:path extrusionOk="0" h="1912112" w="2506388">
                <a:moveTo>
                  <a:pt x="0" y="0"/>
                </a:moveTo>
                <a:lnTo>
                  <a:pt x="2506388" y="0"/>
                </a:lnTo>
                <a:lnTo>
                  <a:pt x="2506388" y="1912112"/>
                </a:lnTo>
                <a:lnTo>
                  <a:pt x="0" y="191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5696" l="0" r="0" t="0"/>
            </a:stretch>
          </a:blipFill>
          <a:ln>
            <a:noFill/>
          </a:ln>
        </p:spPr>
      </p:sp>
      <p:sp>
        <p:nvSpPr>
          <p:cNvPr id="289" name="Google Shape;289;p43"/>
          <p:cNvSpPr/>
          <p:nvPr/>
        </p:nvSpPr>
        <p:spPr>
          <a:xfrm>
            <a:off x="3770500" y="2300050"/>
            <a:ext cx="503560" cy="503560"/>
          </a:xfrm>
          <a:custGeom>
            <a:rect b="b" l="l" r="r" t="t"/>
            <a:pathLst>
              <a:path extrusionOk="0" h="1007120" w="1007120">
                <a:moveTo>
                  <a:pt x="0" y="0"/>
                </a:moveTo>
                <a:lnTo>
                  <a:pt x="1007120" y="0"/>
                </a:lnTo>
                <a:lnTo>
                  <a:pt x="1007120" y="1007120"/>
                </a:lnTo>
                <a:lnTo>
                  <a:pt x="0" y="1007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43"/>
          <p:cNvSpPr/>
          <p:nvPr/>
        </p:nvSpPr>
        <p:spPr>
          <a:xfrm>
            <a:off x="5160092" y="1508236"/>
            <a:ext cx="1331550" cy="1331551"/>
          </a:xfrm>
          <a:custGeom>
            <a:rect b="b" l="l" r="r" t="t"/>
            <a:pathLst>
              <a:path extrusionOk="0" h="2663101" w="2663101">
                <a:moveTo>
                  <a:pt x="0" y="0"/>
                </a:moveTo>
                <a:lnTo>
                  <a:pt x="2663102" y="0"/>
                </a:lnTo>
                <a:lnTo>
                  <a:pt x="2663102" y="2663102"/>
                </a:lnTo>
                <a:lnTo>
                  <a:pt x="0" y="2663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43"/>
          <p:cNvSpPr/>
          <p:nvPr/>
        </p:nvSpPr>
        <p:spPr>
          <a:xfrm>
            <a:off x="7506055" y="1519787"/>
            <a:ext cx="836550" cy="1320000"/>
          </a:xfrm>
          <a:custGeom>
            <a:rect b="b" l="l" r="r" t="t"/>
            <a:pathLst>
              <a:path extrusionOk="0" h="2640000" w="1673100">
                <a:moveTo>
                  <a:pt x="0" y="0"/>
                </a:moveTo>
                <a:lnTo>
                  <a:pt x="1673100" y="0"/>
                </a:lnTo>
                <a:lnTo>
                  <a:pt x="1673100" y="2640000"/>
                </a:lnTo>
                <a:lnTo>
                  <a:pt x="0" y="264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43"/>
          <p:cNvSpPr txBox="1"/>
          <p:nvPr/>
        </p:nvSpPr>
        <p:spPr>
          <a:xfrm>
            <a:off x="2616299" y="292578"/>
            <a:ext cx="3911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Receiving Eucharist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3" name="Google Shape;293;p43"/>
          <p:cNvSpPr txBox="1"/>
          <p:nvPr/>
        </p:nvSpPr>
        <p:spPr>
          <a:xfrm>
            <a:off x="5010845" y="2978084"/>
            <a:ext cx="1643806" cy="1439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Receive: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“The Body/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Blood of Christ”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“AMEN!”</a:t>
            </a:r>
            <a:endParaRPr sz="700"/>
          </a:p>
        </p:txBody>
      </p:sp>
      <p:sp>
        <p:nvSpPr>
          <p:cNvPr id="294" name="Google Shape;294;p43"/>
          <p:cNvSpPr txBox="1"/>
          <p:nvPr/>
        </p:nvSpPr>
        <p:spPr>
          <a:xfrm>
            <a:off x="7234532" y="2978084"/>
            <a:ext cx="1338985" cy="1148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Return to your seat to kneel and pray.</a:t>
            </a:r>
            <a:endParaRPr sz="700"/>
          </a:p>
        </p:txBody>
      </p:sp>
      <p:sp>
        <p:nvSpPr>
          <p:cNvPr id="295" name="Google Shape;295;p43"/>
          <p:cNvSpPr txBox="1"/>
          <p:nvPr/>
        </p:nvSpPr>
        <p:spPr>
          <a:xfrm>
            <a:off x="2396555" y="2978084"/>
            <a:ext cx="464418" cy="2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Bow</a:t>
            </a:r>
            <a:endParaRPr sz="700"/>
          </a:p>
        </p:txBody>
      </p:sp>
      <p:sp>
        <p:nvSpPr>
          <p:cNvPr id="296" name="Google Shape;296;p43"/>
          <p:cNvSpPr txBox="1"/>
          <p:nvPr/>
        </p:nvSpPr>
        <p:spPr>
          <a:xfrm>
            <a:off x="3361816" y="2968448"/>
            <a:ext cx="1320928" cy="858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Look at the host or chalice</a:t>
            </a:r>
            <a:endParaRPr sz="700"/>
          </a:p>
        </p:txBody>
      </p:sp>
      <p:sp>
        <p:nvSpPr>
          <p:cNvPr id="297" name="Google Shape;297;p43"/>
          <p:cNvSpPr txBox="1"/>
          <p:nvPr/>
        </p:nvSpPr>
        <p:spPr>
          <a:xfrm>
            <a:off x="204333" y="2978084"/>
            <a:ext cx="1711370" cy="858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Approach with hands in Praying Posture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>
            <a:off x="-777115" y="-408051"/>
            <a:ext cx="2346305" cy="6180811"/>
          </a:xfrm>
          <a:custGeom>
            <a:rect b="b" l="l" r="r" t="t"/>
            <a:pathLst>
              <a:path extrusionOk="0" h="12361622" w="4692610">
                <a:moveTo>
                  <a:pt x="0" y="0"/>
                </a:moveTo>
                <a:lnTo>
                  <a:pt x="4692609" y="0"/>
                </a:lnTo>
                <a:lnTo>
                  <a:pt x="4692609" y="12361622"/>
                </a:lnTo>
                <a:lnTo>
                  <a:pt x="0" y="1236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6510" l="-305581" r="0" t="-7450"/>
            </a:stretch>
          </a:blipFill>
          <a:ln>
            <a:noFill/>
          </a:ln>
        </p:spPr>
      </p:sp>
      <p:sp>
        <p:nvSpPr>
          <p:cNvPr id="140" name="Google Shape;140;p26"/>
          <p:cNvSpPr/>
          <p:nvPr/>
        </p:nvSpPr>
        <p:spPr>
          <a:xfrm>
            <a:off x="8525501" y="321481"/>
            <a:ext cx="208299" cy="385739"/>
          </a:xfrm>
          <a:custGeom>
            <a:rect b="b" l="l" r="r" t="t"/>
            <a:pathLst>
              <a:path extrusionOk="0" h="771477" w="416597">
                <a:moveTo>
                  <a:pt x="0" y="0"/>
                </a:moveTo>
                <a:lnTo>
                  <a:pt x="416598" y="0"/>
                </a:lnTo>
                <a:lnTo>
                  <a:pt x="416598" y="771476"/>
                </a:lnTo>
                <a:lnTo>
                  <a:pt x="0" y="771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41" name="Google Shape;141;p26"/>
          <p:cNvCxnSpPr/>
          <p:nvPr/>
        </p:nvCxnSpPr>
        <p:spPr>
          <a:xfrm>
            <a:off x="-244678" y="4638675"/>
            <a:ext cx="9633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26"/>
          <p:cNvSpPr txBox="1"/>
          <p:nvPr/>
        </p:nvSpPr>
        <p:spPr>
          <a:xfrm>
            <a:off x="3083091" y="498415"/>
            <a:ext cx="4304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League Spartan"/>
                <a:ea typeface="League Spartan"/>
                <a:cs typeface="League Spartan"/>
                <a:sym typeface="League Spartan"/>
              </a:rPr>
              <a:t>Announcements</a:t>
            </a:r>
            <a:endParaRPr b="1" sz="310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43" name="Google Shape;143;p26" title="Untitled design (6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700" y="217150"/>
            <a:ext cx="1663150" cy="16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2029951" y="1349400"/>
            <a:ext cx="6411000" cy="17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ague Spartan"/>
              <a:buAutoNum type="arabicParenR"/>
            </a:pPr>
            <a:r>
              <a:rPr lang="en" sz="2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Class Next Week: Downstairs</a:t>
            </a:r>
            <a:endParaRPr sz="2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ague Spartan"/>
              <a:buAutoNum type="alphaLcParenR"/>
            </a:pPr>
            <a:r>
              <a:rPr lang="en" sz="2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With new faces</a:t>
            </a:r>
            <a:endParaRPr sz="2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ague Spartan"/>
              <a:buAutoNum type="arabicParenR"/>
            </a:pPr>
            <a:r>
              <a:rPr lang="en" sz="2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Scrutiny Sign In</a:t>
            </a:r>
            <a:endParaRPr sz="2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ague Spartan"/>
              <a:buAutoNum type="arabicParenR"/>
            </a:pPr>
            <a:r>
              <a:rPr lang="en" sz="2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Easter Vigil Mass- All are Invited!</a:t>
            </a:r>
            <a:endParaRPr sz="2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40" l="0" r="0" t="-12330"/>
            </a:stretch>
          </a:blipFill>
          <a:ln>
            <a:noFill/>
          </a:ln>
        </p:spPr>
      </p:sp>
      <p:sp>
        <p:nvSpPr>
          <p:cNvPr id="303" name="Google Shape;303;p44"/>
          <p:cNvSpPr txBox="1"/>
          <p:nvPr/>
        </p:nvSpPr>
        <p:spPr>
          <a:xfrm>
            <a:off x="1856699" y="63275"/>
            <a:ext cx="54306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300">
                <a:latin typeface="EB Garamond"/>
                <a:ea typeface="EB Garamond"/>
                <a:cs typeface="EB Garamond"/>
                <a:sym typeface="EB Garamond"/>
              </a:rPr>
              <a:t>Act of Spiritual Communion</a:t>
            </a:r>
            <a:endParaRPr b="1" sz="33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4" name="Google Shape;30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33350" cy="1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 txBox="1"/>
          <p:nvPr/>
        </p:nvSpPr>
        <p:spPr>
          <a:xfrm>
            <a:off x="4697325" y="669275"/>
            <a:ext cx="4158300" cy="43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5B420A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5B420A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5B420A"/>
                </a:solidFill>
              </a:rPr>
              <a:t>My Jesus,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I believe that You are present in the Most Holy Sacrament.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I love You above all things,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and I desire to receive You into my soul.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Since I cannot at this moment receive You sacramentally,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come at least spiritually into my heart.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I embrace You as if You were already there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and unite myself wholly to You. </a:t>
            </a:r>
            <a:br>
              <a:rPr b="1" lang="en" sz="1500">
                <a:solidFill>
                  <a:srgbClr val="5B420A"/>
                </a:solidFill>
              </a:rPr>
            </a:br>
            <a:r>
              <a:rPr b="1" lang="en" sz="1500">
                <a:solidFill>
                  <a:srgbClr val="5B420A"/>
                </a:solidFill>
              </a:rPr>
              <a:t>Never permit me to be separated from You.</a:t>
            </a:r>
            <a:endParaRPr b="1" sz="1500">
              <a:solidFill>
                <a:srgbClr val="5B420A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5B420A"/>
                </a:solidFill>
              </a:rPr>
              <a:t>Amen.</a:t>
            </a:r>
            <a:endParaRPr b="1" sz="1500">
              <a:solidFill>
                <a:srgbClr val="5B420A"/>
              </a:solidFill>
            </a:endParaRPr>
          </a:p>
        </p:txBody>
      </p:sp>
      <p:pic>
        <p:nvPicPr>
          <p:cNvPr id="306" name="Google Shape;306;p44"/>
          <p:cNvPicPr preferRelativeResize="0"/>
          <p:nvPr/>
        </p:nvPicPr>
        <p:blipFill rotWithShape="1">
          <a:blip r:embed="rId5">
            <a:alphaModFix/>
          </a:blip>
          <a:srcRect b="0" l="18134" r="19138" t="2200"/>
          <a:stretch/>
        </p:blipFill>
        <p:spPr>
          <a:xfrm>
            <a:off x="152400" y="669275"/>
            <a:ext cx="4158301" cy="433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150" name="Google Shape;150;p27"/>
          <p:cNvSpPr txBox="1"/>
          <p:nvPr/>
        </p:nvSpPr>
        <p:spPr>
          <a:xfrm>
            <a:off x="224175" y="1904808"/>
            <a:ext cx="86955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EUCHARIST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156" name="Google Shape;156;p28"/>
          <p:cNvSpPr/>
          <p:nvPr/>
        </p:nvSpPr>
        <p:spPr>
          <a:xfrm>
            <a:off x="3223270" y="1355043"/>
            <a:ext cx="2746980" cy="2743547"/>
          </a:xfrm>
          <a:custGeom>
            <a:rect b="b" l="l" r="r" t="t"/>
            <a:pathLst>
              <a:path extrusionOk="0" h="5487093" w="5493960">
                <a:moveTo>
                  <a:pt x="0" y="0"/>
                </a:moveTo>
                <a:lnTo>
                  <a:pt x="5493960" y="0"/>
                </a:lnTo>
                <a:lnTo>
                  <a:pt x="5493960" y="5487093"/>
                </a:lnTo>
                <a:lnTo>
                  <a:pt x="0" y="5487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28"/>
          <p:cNvSpPr/>
          <p:nvPr/>
        </p:nvSpPr>
        <p:spPr>
          <a:xfrm>
            <a:off x="6107774" y="1355043"/>
            <a:ext cx="2743547" cy="2743547"/>
          </a:xfrm>
          <a:custGeom>
            <a:rect b="b" l="l" r="r" t="t"/>
            <a:pathLst>
              <a:path extrusionOk="0" h="5487093" w="5487093">
                <a:moveTo>
                  <a:pt x="0" y="0"/>
                </a:moveTo>
                <a:lnTo>
                  <a:pt x="5487093" y="0"/>
                </a:lnTo>
                <a:lnTo>
                  <a:pt x="5487093" y="5487093"/>
                </a:lnTo>
                <a:lnTo>
                  <a:pt x="0" y="5487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28"/>
          <p:cNvSpPr txBox="1"/>
          <p:nvPr/>
        </p:nvSpPr>
        <p:spPr>
          <a:xfrm>
            <a:off x="89209" y="1120902"/>
            <a:ext cx="2995800" cy="30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0500" lvl="1" marL="3937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Body, Blood, Soul, and Divinity—under the appearances of bread and wine</a:t>
            </a:r>
            <a:endParaRPr sz="5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3937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Sacrifice and a sacrament</a:t>
            </a:r>
            <a:endParaRPr sz="5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3937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5B420A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Source and Summit of the Christian life</a:t>
            </a:r>
            <a:endParaRPr sz="500"/>
          </a:p>
        </p:txBody>
      </p:sp>
      <p:sp>
        <p:nvSpPr>
          <p:cNvPr id="159" name="Google Shape;159;p28"/>
          <p:cNvSpPr txBox="1"/>
          <p:nvPr/>
        </p:nvSpPr>
        <p:spPr>
          <a:xfrm>
            <a:off x="2030344" y="145707"/>
            <a:ext cx="4653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What is the Eucharist?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165" name="Google Shape;165;p29"/>
          <p:cNvSpPr/>
          <p:nvPr/>
        </p:nvSpPr>
        <p:spPr>
          <a:xfrm>
            <a:off x="0" y="594360"/>
            <a:ext cx="9144000" cy="4549140"/>
          </a:xfrm>
          <a:custGeom>
            <a:rect b="b" l="l" r="r" t="t"/>
            <a:pathLst>
              <a:path extrusionOk="0" h="9098280" w="18288000">
                <a:moveTo>
                  <a:pt x="0" y="0"/>
                </a:moveTo>
                <a:lnTo>
                  <a:pt x="18288000" y="0"/>
                </a:lnTo>
                <a:lnTo>
                  <a:pt x="18288000" y="9098280"/>
                </a:lnTo>
                <a:lnTo>
                  <a:pt x="0" y="9098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29"/>
          <p:cNvSpPr txBox="1"/>
          <p:nvPr/>
        </p:nvSpPr>
        <p:spPr>
          <a:xfrm>
            <a:off x="2655276" y="3998875"/>
            <a:ext cx="3833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receive not merely grace but the Author of grace Himself.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1822028" y="86453"/>
            <a:ext cx="549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Source and Summit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332579" y="702831"/>
            <a:ext cx="2722107" cy="735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SOURCE: Every grace flows from Christ’s sacrifice made present in the Eucharist.</a:t>
            </a:r>
            <a:endParaRPr sz="700"/>
          </a:p>
        </p:txBody>
      </p:sp>
      <p:sp>
        <p:nvSpPr>
          <p:cNvPr id="169" name="Google Shape;169;p29"/>
          <p:cNvSpPr txBox="1"/>
          <p:nvPr/>
        </p:nvSpPr>
        <p:spPr>
          <a:xfrm>
            <a:off x="6175855" y="798290"/>
            <a:ext cx="2712299" cy="735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 SUMMIT: participation in the Eucharist is the highest act of worship we can offer to God.</a:t>
            </a:r>
            <a:endParaRPr sz="700"/>
          </a:p>
        </p:txBody>
      </p:sp>
      <p:sp>
        <p:nvSpPr>
          <p:cNvPr id="170" name="Google Shape;170;p29"/>
          <p:cNvSpPr txBox="1"/>
          <p:nvPr/>
        </p:nvSpPr>
        <p:spPr>
          <a:xfrm>
            <a:off x="2671352" y="3998875"/>
            <a:ext cx="3833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receive not merely grace but the Author of grace Himself.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176" name="Google Shape;176;p30"/>
          <p:cNvSpPr/>
          <p:nvPr/>
        </p:nvSpPr>
        <p:spPr>
          <a:xfrm>
            <a:off x="3447804" y="612799"/>
            <a:ext cx="5440708" cy="3917901"/>
          </a:xfrm>
          <a:custGeom>
            <a:rect b="b" l="l" r="r" t="t"/>
            <a:pathLst>
              <a:path extrusionOk="0" h="7835802" w="10881416">
                <a:moveTo>
                  <a:pt x="0" y="0"/>
                </a:moveTo>
                <a:lnTo>
                  <a:pt x="10881416" y="0"/>
                </a:lnTo>
                <a:lnTo>
                  <a:pt x="10881416" y="7835802"/>
                </a:lnTo>
                <a:lnTo>
                  <a:pt x="0" y="7835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27" l="-1455" r="-1150" t="-1277"/>
            </a:stretch>
          </a:blipFill>
          <a:ln>
            <a:noFill/>
          </a:ln>
        </p:spPr>
      </p:sp>
      <p:sp>
        <p:nvSpPr>
          <p:cNvPr id="177" name="Google Shape;177;p30"/>
          <p:cNvSpPr txBox="1"/>
          <p:nvPr/>
        </p:nvSpPr>
        <p:spPr>
          <a:xfrm>
            <a:off x="1822028" y="59627"/>
            <a:ext cx="549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Institution of the Eucharist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144203" y="832167"/>
            <a:ext cx="30783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 Last Supper</a:t>
            </a:r>
            <a:endParaRPr sz="5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During the meal, He took bread and wine and said:</a:t>
            </a:r>
            <a:endParaRPr sz="5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“This is my Body… </a:t>
            </a:r>
            <a:endParaRPr sz="5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This is my Blood.”</a:t>
            </a:r>
            <a:endParaRPr sz="5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He then commanded the apostles: “Do this in memory of me.”</a:t>
            </a:r>
            <a:endParaRPr sz="5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By these words, Jesus established both the Eucharist and the priesthood.</a:t>
            </a:r>
            <a:endParaRPr sz="5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184" name="Google Shape;184;p31"/>
          <p:cNvSpPr/>
          <p:nvPr/>
        </p:nvSpPr>
        <p:spPr>
          <a:xfrm flipH="1">
            <a:off x="0" y="0"/>
            <a:ext cx="4488948" cy="5143500"/>
          </a:xfrm>
          <a:custGeom>
            <a:rect b="b" l="l" r="r" t="t"/>
            <a:pathLst>
              <a:path extrusionOk="0" h="10287000" w="8977896">
                <a:moveTo>
                  <a:pt x="8977896" y="0"/>
                </a:moveTo>
                <a:lnTo>
                  <a:pt x="0" y="0"/>
                </a:lnTo>
                <a:lnTo>
                  <a:pt x="0" y="10287000"/>
                </a:lnTo>
                <a:lnTo>
                  <a:pt x="8977896" y="10287000"/>
                </a:lnTo>
                <a:lnTo>
                  <a:pt x="897789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7884" r="0" t="0"/>
            </a:stretch>
          </a:blipFill>
          <a:ln>
            <a:noFill/>
          </a:ln>
        </p:spPr>
      </p:sp>
      <p:sp>
        <p:nvSpPr>
          <p:cNvPr id="185" name="Google Shape;185;p31"/>
          <p:cNvSpPr txBox="1"/>
          <p:nvPr/>
        </p:nvSpPr>
        <p:spPr>
          <a:xfrm>
            <a:off x="5262607" y="194084"/>
            <a:ext cx="311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Bread and Wine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4943284" y="1322306"/>
            <a:ext cx="3756446" cy="31823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Ordinary elements of daily life in the ancient world. 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They symbolize nourishment 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and joy.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Christ used visible elements so that the sacrament could be perceived by the senses, even though the deeper reality is supernatural.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192" name="Google Shape;192;p32"/>
          <p:cNvSpPr/>
          <p:nvPr/>
        </p:nvSpPr>
        <p:spPr>
          <a:xfrm>
            <a:off x="3368842" y="758386"/>
            <a:ext cx="5775158" cy="4114800"/>
          </a:xfrm>
          <a:custGeom>
            <a:rect b="b" l="l" r="r" t="t"/>
            <a:pathLst>
              <a:path extrusionOk="0" h="8229600" w="11550316">
                <a:moveTo>
                  <a:pt x="0" y="0"/>
                </a:moveTo>
                <a:lnTo>
                  <a:pt x="11550316" y="0"/>
                </a:lnTo>
                <a:lnTo>
                  <a:pt x="115503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32"/>
          <p:cNvSpPr txBox="1"/>
          <p:nvPr/>
        </p:nvSpPr>
        <p:spPr>
          <a:xfrm>
            <a:off x="2687082" y="184977"/>
            <a:ext cx="3394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The Consecration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215440" y="1646115"/>
            <a:ext cx="29250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B420A"/>
                </a:solidFill>
              </a:rPr>
              <a:t>TRANSUBSTANTIATION: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 substance of the bread and wine becomes the Body and Blood of Christ, even though the appearances of bread and wine remain.</a:t>
            </a:r>
            <a:endParaRPr sz="700"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33" l="0" r="0" t="-12333"/>
            </a:stretch>
          </a:blipFill>
          <a:ln>
            <a:noFill/>
          </a:ln>
        </p:spPr>
      </p:sp>
      <p:sp>
        <p:nvSpPr>
          <p:cNvPr id="200" name="Google Shape;200;p33"/>
          <p:cNvSpPr/>
          <p:nvPr/>
        </p:nvSpPr>
        <p:spPr>
          <a:xfrm>
            <a:off x="366678" y="1117971"/>
            <a:ext cx="5247791" cy="3320542"/>
          </a:xfrm>
          <a:custGeom>
            <a:rect b="b" l="l" r="r" t="t"/>
            <a:pathLst>
              <a:path extrusionOk="0" h="6641083" w="10495581">
                <a:moveTo>
                  <a:pt x="0" y="0"/>
                </a:moveTo>
                <a:lnTo>
                  <a:pt x="10495582" y="0"/>
                </a:lnTo>
                <a:lnTo>
                  <a:pt x="10495582" y="6641083"/>
                </a:lnTo>
                <a:lnTo>
                  <a:pt x="0" y="6641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33"/>
          <p:cNvSpPr txBox="1"/>
          <p:nvPr/>
        </p:nvSpPr>
        <p:spPr>
          <a:xfrm>
            <a:off x="2036853" y="125253"/>
            <a:ext cx="519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Substance and Appearance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5816593" y="1430772"/>
            <a:ext cx="2960729" cy="265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 substance becomes the Body and Blood of Christ.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5B420A"/>
                </a:solidFill>
                <a:latin typeface="Arial"/>
                <a:ea typeface="Arial"/>
                <a:cs typeface="Arial"/>
                <a:sym typeface="Arial"/>
              </a:rPr>
              <a:t>The appearances remain those of bread and wine.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5B42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